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3" r:id="rId5"/>
  </p:sldMasterIdLst>
  <p:notesMasterIdLst>
    <p:notesMasterId r:id="rId16"/>
  </p:notesMasterIdLst>
  <p:sldIdLst>
    <p:sldId id="2147479546" r:id="rId6"/>
    <p:sldId id="2147479547" r:id="rId7"/>
    <p:sldId id="2147479550" r:id="rId8"/>
    <p:sldId id="2147479549" r:id="rId9"/>
    <p:sldId id="335" r:id="rId10"/>
    <p:sldId id="2147480414" r:id="rId11"/>
    <p:sldId id="2147479551" r:id="rId12"/>
    <p:sldId id="2147480412" r:id="rId13"/>
    <p:sldId id="2147480411" r:id="rId14"/>
    <p:sldId id="2147480413" r:id="rId15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Segoe UI Bold" panose="020B0802040204020203" pitchFamily="34" charset="0"/>
      <p:bold r:id="rId25"/>
    </p:embeddedFont>
    <p:embeddedFont>
      <p:font typeface="Segoe UI Semibold" panose="020B0702040204020203" pitchFamily="34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lody Mileski" initials="" lastIdx="2" clrIdx="0"/>
  <p:cmAuthor id="1" name="Abril Ureña" initials="AU" lastIdx="1" clrIdx="1">
    <p:extLst>
      <p:ext uri="{19B8F6BF-5375-455C-9EA6-DF929625EA0E}">
        <p15:presenceInfo xmlns:p15="http://schemas.microsoft.com/office/powerpoint/2012/main" userId="S::abrilu@microsoft.com::07a6d0d9-2869-499b-9ff0-6443b5854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40C9"/>
    <a:srgbClr val="0A0C10"/>
    <a:srgbClr val="8B949E"/>
    <a:srgbClr val="FFFFFF"/>
    <a:srgbClr val="091F2C"/>
    <a:srgbClr val="8661C5"/>
    <a:srgbClr val="2073D0"/>
    <a:srgbClr val="665C3B"/>
    <a:srgbClr val="C36882"/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2C08C6-61CC-4A20-8B0E-2E94A4573A76}">
  <a:tblStyle styleId="{262C08C6-61CC-4A20-8B0E-2E94A4573A76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471863-E244-492B-8FB2-187404EB6A6D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96" autoAdjust="0"/>
  </p:normalViewPr>
  <p:slideViewPr>
    <p:cSldViewPr snapToGrid="0">
      <p:cViewPr varScale="1">
        <p:scale>
          <a:sx n="120" d="100"/>
          <a:sy n="120" d="100"/>
        </p:scale>
        <p:origin x="37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469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ntoso-real-estate-github?source=learnlabBuil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1262c50b52c_0_3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1262c50b52c_0_3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33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r>
              <a:rPr lang="en-US" sz="1200" dirty="0">
                <a:latin typeface="Segoe UI"/>
                <a:cs typeface="Segoe UI"/>
              </a:rPr>
              <a:t>Please verify you have GitHub </a:t>
            </a:r>
            <a:r>
              <a:rPr lang="en-US" sz="1200" dirty="0" err="1">
                <a:latin typeface="Segoe UI"/>
                <a:cs typeface="Segoe UI"/>
              </a:rPr>
              <a:t>Codespaces</a:t>
            </a:r>
            <a:r>
              <a:rPr lang="en-US" sz="1200" dirty="0">
                <a:latin typeface="Segoe UI"/>
                <a:cs typeface="Segoe UI"/>
              </a:rPr>
              <a:t> activated in your GitHub account</a:t>
            </a:r>
            <a:endParaRPr lang="en-US" sz="1200" dirty="0">
              <a:cs typeface="Segoe UI"/>
            </a:endParaRPr>
          </a:p>
          <a:p>
            <a:pPr marL="0" indent="0">
              <a:buFont typeface="+mj-lt"/>
              <a:buNone/>
            </a:pPr>
            <a:endParaRPr lang="en-US" sz="1200" dirty="0">
              <a:cs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cs typeface="Segoe UI"/>
              </a:rPr>
              <a:t>Visit - </a:t>
            </a:r>
            <a:r>
              <a:rPr lang="en-US" sz="1200" dirty="0">
                <a:cs typeface="Segoe UI"/>
                <a:hlinkClick r:id="rId3"/>
              </a:rPr>
              <a:t>https://aka.ms/contoso-real-estate-github</a:t>
            </a:r>
            <a:r>
              <a:rPr lang="en-US" sz="1200" dirty="0">
                <a:cs typeface="Segoe UI"/>
              </a:rPr>
              <a:t> 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cs typeface="Segoe UI"/>
              </a:rPr>
              <a:t>Fork the repo (and give us a star!)</a:t>
            </a:r>
          </a:p>
          <a:p>
            <a:pPr marL="457200" indent="-457200">
              <a:buAutoNum type="arabicPeriod"/>
            </a:pPr>
            <a:r>
              <a:rPr lang="en-US" sz="1200" dirty="0">
                <a:cs typeface="Segoe UI"/>
              </a:rPr>
              <a:t>Launch </a:t>
            </a:r>
            <a:r>
              <a:rPr lang="en-US" sz="1200" dirty="0" err="1">
                <a:cs typeface="Segoe UI"/>
              </a:rPr>
              <a:t>Codespaces</a:t>
            </a:r>
            <a:r>
              <a:rPr lang="en-US" sz="1200" dirty="0">
                <a:cs typeface="Segoe UI"/>
              </a:rPr>
              <a:t> on `main` branch</a:t>
            </a:r>
            <a:endParaRPr lang="en-US" sz="1200" dirty="0"/>
          </a:p>
          <a:p>
            <a:pPr marL="457200" indent="-457200">
              <a:buAutoNum type="arabicPeriod"/>
            </a:pPr>
            <a:endParaRPr lang="en-US" sz="1200" dirty="0">
              <a:solidFill>
                <a:srgbClr val="000000"/>
              </a:solidFill>
              <a:cs typeface="Segoe UI"/>
            </a:endParaRPr>
          </a:p>
          <a:p>
            <a:pPr marL="0" indent="0">
              <a:buNone/>
            </a:pPr>
            <a:r>
              <a:rPr lang="en-US" sz="1100" b="1" i="1" dirty="0">
                <a:solidFill>
                  <a:schemeClr val="accent3"/>
                </a:solidFill>
                <a:cs typeface="Segoe UI"/>
              </a:rPr>
              <a:t>Setup takes around 10 minutes to complete </a:t>
            </a:r>
            <a:r>
              <a:rPr lang="en-US" sz="1100" i="1" dirty="0">
                <a:cs typeface="Segoe UI"/>
              </a:rPr>
              <a:t>– </a:t>
            </a:r>
            <a:br>
              <a:rPr lang="en-US" sz="1100" i="1" dirty="0">
                <a:cs typeface="Segoe UI"/>
              </a:rPr>
            </a:br>
            <a:r>
              <a:rPr lang="en-US" sz="1100" i="1" dirty="0">
                <a:cs typeface="Segoe UI"/>
              </a:rPr>
              <a:t>but will validate your ability to explore after session, on your own. In the meantime, let’s walkthrough the scenarios, the architecture, and implementation!</a:t>
            </a:r>
          </a:p>
          <a:p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latin typeface="Segoe UI"/>
                <a:cs typeface="Segoe UI"/>
              </a:rPr>
              <a:t>Some of the items shown in this video correspond to the experience in a virtual machine. Please ignore those.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App Dependencies</a:t>
            </a:r>
          </a:p>
          <a:p>
            <a:r>
              <a:rPr lang="en-US" dirty="0" err="1"/>
              <a:t>npm</a:t>
            </a:r>
            <a:r>
              <a:rPr lang="en-US" dirty="0"/>
              <a:t> run </a:t>
            </a:r>
            <a:r>
              <a:rPr lang="en-US" dirty="0" err="1"/>
              <a:t>clean:install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Local Dev Server</a:t>
            </a:r>
          </a:p>
          <a:p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endParaRPr lang="en-US" dirty="0"/>
          </a:p>
          <a:p>
            <a:r>
              <a:rPr lang="en-US" dirty="0"/>
              <a:t>Preview In Dev Server</a:t>
            </a:r>
          </a:p>
          <a:p>
            <a:r>
              <a:rPr lang="en-US" dirty="0"/>
              <a:t>9 ports active Contoso User Experience</a:t>
            </a:r>
          </a:p>
          <a:p>
            <a:endParaRPr lang="en-US" dirty="0"/>
          </a:p>
          <a:p>
            <a:r>
              <a:rPr lang="en-US" dirty="0"/>
              <a:t>Verify the active ports</a:t>
            </a:r>
          </a:p>
          <a:p>
            <a:r>
              <a:rPr lang="en-US" dirty="0"/>
              <a:t>9 ports active</a:t>
            </a:r>
          </a:p>
          <a:p>
            <a:endParaRPr lang="en-US" dirty="0"/>
          </a:p>
          <a:p>
            <a:r>
              <a:rPr lang="en-US" dirty="0"/>
              <a:t>You are setup to continue exploring this on your own</a:t>
            </a:r>
          </a:p>
          <a:p>
            <a:r>
              <a:rPr lang="en-US" dirty="0"/>
              <a:t>Don't forget to stop your </a:t>
            </a:r>
            <a:r>
              <a:rPr lang="en-US" dirty="0" err="1"/>
              <a:t>codespaces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Don’t Forget to Clean Up!</a:t>
            </a:r>
          </a:p>
          <a:p>
            <a:r>
              <a:rPr lang="en-US" dirty="0"/>
              <a:t>1.Visit - https://aka.ms/contoso-real-estate-github </a:t>
            </a:r>
          </a:p>
          <a:p>
            <a:r>
              <a:rPr lang="en-US" dirty="0"/>
              <a:t>2. Login and fork the repo</a:t>
            </a:r>
          </a:p>
          <a:p>
            <a:r>
              <a:rPr lang="en-US" dirty="0"/>
              <a:t>3. Launch </a:t>
            </a:r>
            <a:r>
              <a:rPr lang="en-US" dirty="0" err="1"/>
              <a:t>Codespaces</a:t>
            </a:r>
            <a:r>
              <a:rPr lang="en-US" dirty="0"/>
              <a:t> on `main` branch </a:t>
            </a:r>
          </a:p>
          <a:p>
            <a:r>
              <a:rPr lang="en-US" dirty="0"/>
              <a:t>4. Stop or Delete </a:t>
            </a:r>
            <a:r>
              <a:rPr lang="en-US" dirty="0" err="1"/>
              <a:t>Codespaces</a:t>
            </a:r>
            <a:r>
              <a:rPr lang="en-US" dirty="0"/>
              <a:t> (if launched earlier)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7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027C09-4D65-B3BB-BD31-9A6D929EA6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160" y="1447072"/>
            <a:ext cx="4969239" cy="1344118"/>
          </a:xfrm>
          <a:prstGeom prst="rect">
            <a:avLst/>
          </a:prstGeom>
        </p:spPr>
        <p:txBody>
          <a:bodyPr/>
          <a:lstStyle>
            <a:lvl1pPr>
              <a:defRPr lang="en-US" sz="3600" b="1" i="0" u="none" strike="noStrike" cap="none" spc="-50" baseline="0">
                <a:solidFill>
                  <a:schemeClr val="bg1"/>
                </a:solidFill>
                <a:latin typeface="Segoe UI Bold"/>
                <a:cs typeface="Segoe UI Bold"/>
                <a:sym typeface="Arial"/>
              </a:defRPr>
            </a:lvl1pPr>
          </a:lstStyle>
          <a:p>
            <a:pPr marR="0" lvl="0">
              <a:spcAft>
                <a:spcPts val="0"/>
              </a:spcAft>
              <a:buClrTx/>
              <a:buFontTx/>
            </a:pPr>
            <a:r>
              <a:rPr lang="en-US" dirty="0"/>
              <a:t>Session name and reference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0D884-15E4-11B6-A198-C17370426BE9}"/>
              </a:ext>
            </a:extLst>
          </p:cNvPr>
          <p:cNvSpPr/>
          <p:nvPr userDrawn="1"/>
        </p:nvSpPr>
        <p:spPr>
          <a:xfrm>
            <a:off x="517160" y="847644"/>
            <a:ext cx="3117954" cy="352269"/>
          </a:xfrm>
          <a:prstGeom prst="rect">
            <a:avLst/>
          </a:prstGeom>
          <a:solidFill>
            <a:srgbClr val="0A0C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 on Azure ☁️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Twitter" descr="Twitter">
            <a:extLst>
              <a:ext uri="{FF2B5EF4-FFF2-40B4-BE49-F238E27FC236}">
                <a16:creationId xmlns:a16="http://schemas.microsoft.com/office/drawing/2014/main" id="{C554A7D0-779F-9D24-DCF3-4F41E0C074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621" y="4160626"/>
            <a:ext cx="336556" cy="336556"/>
          </a:xfrm>
          <a:prstGeom prst="rect">
            <a:avLst/>
          </a:prstGeom>
        </p:spPr>
      </p:pic>
      <p:pic>
        <p:nvPicPr>
          <p:cNvPr id="16" name="Picture 15" descr="LinkedIn">
            <a:extLst>
              <a:ext uri="{FF2B5EF4-FFF2-40B4-BE49-F238E27FC236}">
                <a16:creationId xmlns:a16="http://schemas.microsoft.com/office/drawing/2014/main" id="{BA6C8E6C-7043-0C31-E4E2-27489631E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4200525"/>
            <a:ext cx="297873" cy="270794"/>
          </a:xfrm>
          <a:prstGeom prst="rect">
            <a:avLst/>
          </a:prstGeom>
        </p:spPr>
      </p:pic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B1C6F68F-1436-58E4-F4F0-93C9CF3F0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621" y="3254040"/>
            <a:ext cx="4406024" cy="430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8F64E9AC-6FB7-3BE9-7FDE-5C5D56B82E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9905" y="3752683"/>
            <a:ext cx="3604048" cy="338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Speaker position</a:t>
            </a:r>
          </a:p>
        </p:txBody>
      </p:sp>
      <p:sp>
        <p:nvSpPr>
          <p:cNvPr id="20" name="Picture Placeholder 39">
            <a:extLst>
              <a:ext uri="{FF2B5EF4-FFF2-40B4-BE49-F238E27FC236}">
                <a16:creationId xmlns:a16="http://schemas.microsoft.com/office/drawing/2014/main" id="{84BBB378-716A-925E-A735-66A2691784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160" y="3254040"/>
            <a:ext cx="1041816" cy="1041816"/>
          </a:xfrm>
          <a:prstGeom prst="flowChartConnector">
            <a:avLst/>
          </a:prstGeom>
          <a:noFill/>
          <a:ln w="57150" cap="flat" cmpd="sng">
            <a:solidFill>
              <a:srgbClr val="A371F7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30BB634-6E68-B7ED-2563-0616FF6968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6300" y="4200525"/>
            <a:ext cx="129638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1600" kern="1200" spc="0" baseline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 lang="en-US" sz="20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defRPr lang="en-US" sz="16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lang="en-US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>
              <a:defRPr lang="en-US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32742" eaLnBrk="1" fontAlgn="auto" latinLnBrk="0" hangingPunct="1">
              <a:spcBef>
                <a:spcPct val="20000"/>
              </a:spcBef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@username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3CF202B-D232-EAFC-30FB-1E87E4A486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24" y="4200525"/>
            <a:ext cx="140699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1600" kern="1200" spc="0" baseline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+mn-ea"/>
                <a:cs typeface="Segoe UI" panose="020B0502040204020203" pitchFamily="34" charset="0"/>
              </a:defRPr>
            </a:lvl1pPr>
            <a:lvl2pPr>
              <a:defRPr lang="en-US" sz="20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defRPr lang="en-US" sz="16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lang="en-US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>
              <a:defRPr lang="en-US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32742" eaLnBrk="1" fontAlgn="auto" latinLnBrk="0" hangingPunct="1">
              <a:spcBef>
                <a:spcPct val="20000"/>
              </a:spcBef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in/username</a:t>
            </a:r>
          </a:p>
        </p:txBody>
      </p:sp>
    </p:spTree>
    <p:extLst>
      <p:ext uri="{BB962C8B-B14F-4D97-AF65-F5344CB8AC3E}">
        <p14:creationId xmlns:p14="http://schemas.microsoft.com/office/powerpoint/2010/main" val="80200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 preserve="1">
  <p:cSld name="1_55. Large screenshot_1">
    <p:bg>
      <p:bgPr>
        <a:solidFill>
          <a:srgbClr val="FFFFFF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15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 preserve="1" userDrawn="1">
  <p:cSld name="1_55. Large screenshot_1">
    <p:bg>
      <p:bgPr>
        <a:solidFill>
          <a:srgbClr val="FFFFFF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0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5412CD31-A9A3-FD79-9D4F-D6D5C90DD7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70042" y="952417"/>
            <a:ext cx="8403888" cy="44303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Google Shape;1140;p60">
            <a:extLst>
              <a:ext uri="{FF2B5EF4-FFF2-40B4-BE49-F238E27FC236}">
                <a16:creationId xmlns:a16="http://schemas.microsoft.com/office/drawing/2014/main" id="{F3781CAC-B3BA-9748-692C-795F5ED4ADD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70042" y="463949"/>
            <a:ext cx="8403888" cy="350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075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. Three point process">
  <p:cSld name="Three point process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2" name="Google Shape;2072;p89"/>
          <p:cNvCxnSpPr/>
          <p:nvPr/>
        </p:nvCxnSpPr>
        <p:spPr>
          <a:xfrm>
            <a:off x="2494024" y="2763234"/>
            <a:ext cx="0" cy="545400"/>
          </a:xfrm>
          <a:prstGeom prst="straightConnector1">
            <a:avLst/>
          </a:prstGeom>
          <a:noFill/>
          <a:ln w="381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3" name="Google Shape;2073;p89"/>
          <p:cNvCxnSpPr/>
          <p:nvPr/>
        </p:nvCxnSpPr>
        <p:spPr>
          <a:xfrm rot="10800000">
            <a:off x="2493935" y="3310819"/>
            <a:ext cx="5400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4" name="Google Shape;2074;p89"/>
          <p:cNvSpPr/>
          <p:nvPr/>
        </p:nvSpPr>
        <p:spPr>
          <a:xfrm>
            <a:off x="1301195" y="1209828"/>
            <a:ext cx="4800600" cy="666300"/>
          </a:xfrm>
          <a:prstGeom prst="roundRect">
            <a:avLst>
              <a:gd name="adj" fmla="val 13808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89"/>
          <p:cNvSpPr/>
          <p:nvPr/>
        </p:nvSpPr>
        <p:spPr>
          <a:xfrm>
            <a:off x="2171700" y="2090545"/>
            <a:ext cx="4800600" cy="666300"/>
          </a:xfrm>
          <a:prstGeom prst="roundRect">
            <a:avLst>
              <a:gd name="adj" fmla="val 15237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89"/>
          <p:cNvSpPr/>
          <p:nvPr/>
        </p:nvSpPr>
        <p:spPr>
          <a:xfrm>
            <a:off x="3033935" y="2991012"/>
            <a:ext cx="4800600" cy="666300"/>
          </a:xfrm>
          <a:prstGeom prst="roundRect">
            <a:avLst>
              <a:gd name="adj" fmla="val 10949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7" name="Google Shape;2077;p89"/>
          <p:cNvCxnSpPr/>
          <p:nvPr/>
        </p:nvCxnSpPr>
        <p:spPr>
          <a:xfrm>
            <a:off x="1631789" y="1876091"/>
            <a:ext cx="0" cy="5454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8" name="Google Shape;2078;p89"/>
          <p:cNvCxnSpPr>
            <a:stCxn id="2075" idx="1"/>
          </p:cNvCxnSpPr>
          <p:nvPr/>
        </p:nvCxnSpPr>
        <p:spPr>
          <a:xfrm rot="10800000">
            <a:off x="1631700" y="2423695"/>
            <a:ext cx="540000" cy="0"/>
          </a:xfrm>
          <a:prstGeom prst="straightConnector1">
            <a:avLst/>
          </a:prstGeom>
          <a:noFill/>
          <a:ln w="381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5" name="Google Shape;2095;p89"/>
          <p:cNvSpPr txBox="1">
            <a:spLocks noGrp="1"/>
          </p:cNvSpPr>
          <p:nvPr>
            <p:ph type="subTitle" idx="1"/>
          </p:nvPr>
        </p:nvSpPr>
        <p:spPr>
          <a:xfrm>
            <a:off x="1463040" y="13990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89"/>
          <p:cNvSpPr txBox="1">
            <a:spLocks noGrp="1"/>
          </p:cNvSpPr>
          <p:nvPr>
            <p:ph type="subTitle" idx="2"/>
          </p:nvPr>
        </p:nvSpPr>
        <p:spPr>
          <a:xfrm>
            <a:off x="2313432" y="2276856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7" name="Google Shape;2097;p89"/>
          <p:cNvSpPr txBox="1">
            <a:spLocks noGrp="1"/>
          </p:cNvSpPr>
          <p:nvPr>
            <p:ph type="subTitle" idx="3"/>
          </p:nvPr>
        </p:nvSpPr>
        <p:spPr>
          <a:xfrm>
            <a:off x="3182112" y="3182112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. Four point process">
  <p:cSld name="Four point process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9" name="Google Shape;2099;p90"/>
          <p:cNvCxnSpPr/>
          <p:nvPr/>
        </p:nvCxnSpPr>
        <p:spPr>
          <a:xfrm>
            <a:off x="1946447" y="2340107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0" name="Google Shape;2100;p90"/>
          <p:cNvCxnSpPr/>
          <p:nvPr/>
        </p:nvCxnSpPr>
        <p:spPr>
          <a:xfrm rot="10800000">
            <a:off x="1946358" y="2887692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1" name="Google Shape;2101;p90"/>
          <p:cNvSpPr/>
          <p:nvPr/>
        </p:nvSpPr>
        <p:spPr>
          <a:xfrm>
            <a:off x="753618" y="786701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90"/>
          <p:cNvSpPr/>
          <p:nvPr/>
        </p:nvSpPr>
        <p:spPr>
          <a:xfrm>
            <a:off x="1624123" y="1667417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90"/>
          <p:cNvSpPr/>
          <p:nvPr/>
        </p:nvSpPr>
        <p:spPr>
          <a:xfrm>
            <a:off x="2486358" y="2567885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4" name="Google Shape;2104;p90"/>
          <p:cNvCxnSpPr/>
          <p:nvPr/>
        </p:nvCxnSpPr>
        <p:spPr>
          <a:xfrm>
            <a:off x="1084212" y="1452963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5" name="Google Shape;2105;p90"/>
          <p:cNvCxnSpPr>
            <a:stCxn id="2102" idx="1"/>
          </p:cNvCxnSpPr>
          <p:nvPr/>
        </p:nvCxnSpPr>
        <p:spPr>
          <a:xfrm rot="10800000">
            <a:off x="1084123" y="2000567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6" name="Google Shape;2106;p90"/>
          <p:cNvCxnSpPr/>
          <p:nvPr/>
        </p:nvCxnSpPr>
        <p:spPr>
          <a:xfrm>
            <a:off x="2821857" y="3233066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7" name="Google Shape;2107;p90"/>
          <p:cNvCxnSpPr/>
          <p:nvPr/>
        </p:nvCxnSpPr>
        <p:spPr>
          <a:xfrm rot="10800000">
            <a:off x="2821767" y="3780651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8" name="Google Shape;2108;p90"/>
          <p:cNvSpPr/>
          <p:nvPr/>
        </p:nvSpPr>
        <p:spPr>
          <a:xfrm>
            <a:off x="3361767" y="3460844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90"/>
          <p:cNvSpPr txBox="1">
            <a:spLocks noGrp="1"/>
          </p:cNvSpPr>
          <p:nvPr>
            <p:ph type="subTitle" idx="1"/>
          </p:nvPr>
        </p:nvSpPr>
        <p:spPr>
          <a:xfrm>
            <a:off x="914400" y="978408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90"/>
          <p:cNvSpPr txBox="1">
            <a:spLocks noGrp="1"/>
          </p:cNvSpPr>
          <p:nvPr>
            <p:ph type="subTitle" idx="2"/>
          </p:nvPr>
        </p:nvSpPr>
        <p:spPr>
          <a:xfrm>
            <a:off x="1773936" y="18562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90"/>
          <p:cNvSpPr txBox="1">
            <a:spLocks noGrp="1"/>
          </p:cNvSpPr>
          <p:nvPr>
            <p:ph type="subTitle" idx="3"/>
          </p:nvPr>
        </p:nvSpPr>
        <p:spPr>
          <a:xfrm>
            <a:off x="2633472" y="2752344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90"/>
          <p:cNvSpPr txBox="1">
            <a:spLocks noGrp="1"/>
          </p:cNvSpPr>
          <p:nvPr>
            <p:ph type="subTitle" idx="4"/>
          </p:nvPr>
        </p:nvSpPr>
        <p:spPr>
          <a:xfrm>
            <a:off x="3511296" y="3648456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 Blank">
  <p:cSld name="1_2. Blank"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86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 Blank">
  <p:cSld name="2. Blank"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58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One photo, two statements" userDrawn="1">
  <p:cSld name="One photo, two statements">
    <p:bg>
      <p:bgPr>
        <a:solidFill>
          <a:srgbClr val="0D1117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1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930" name="Google Shape;930;p51"/>
          <p:cNvSpPr txBox="1">
            <a:spLocks noGrp="1"/>
          </p:cNvSpPr>
          <p:nvPr>
            <p:ph type="subTitle" idx="1"/>
          </p:nvPr>
        </p:nvSpPr>
        <p:spPr>
          <a:xfrm>
            <a:off x="5724144" y="1482530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931" name="Google Shape;931;p51"/>
          <p:cNvSpPr txBox="1">
            <a:spLocks noGrp="1"/>
          </p:cNvSpPr>
          <p:nvPr>
            <p:ph type="subTitle" idx="3"/>
          </p:nvPr>
        </p:nvSpPr>
        <p:spPr>
          <a:xfrm>
            <a:off x="5724144" y="1905000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One photo, two statements" preserve="1" userDrawn="1">
  <p:cSld name="1_46. One photo, two statements">
    <p:bg>
      <p:bgPr>
        <a:solidFill>
          <a:srgbClr val="FFFFFF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1"/>
          <p:cNvSpPr>
            <a:spLocks noGrp="1"/>
          </p:cNvSpPr>
          <p:nvPr>
            <p:ph type="pic" idx="2"/>
          </p:nvPr>
        </p:nvSpPr>
        <p:spPr>
          <a:xfrm>
            <a:off x="251841" y="1454462"/>
            <a:ext cx="2743226" cy="2093934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6" name="Google Shape;913;p51">
            <a:extLst>
              <a:ext uri="{FF2B5EF4-FFF2-40B4-BE49-F238E27FC236}">
                <a16:creationId xmlns:a16="http://schemas.microsoft.com/office/drawing/2014/main" id="{1CDD8C83-46B4-C620-7E6E-0DA064B57A1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3182900" y="1454462"/>
            <a:ext cx="2743226" cy="2093934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7" name="Google Shape;913;p51">
            <a:extLst>
              <a:ext uri="{FF2B5EF4-FFF2-40B4-BE49-F238E27FC236}">
                <a16:creationId xmlns:a16="http://schemas.microsoft.com/office/drawing/2014/main" id="{34D01E3F-B2FD-AEAC-4DD2-E4A61BC3A5BE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13959" y="1454462"/>
            <a:ext cx="2743226" cy="2093934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BBAEDA-065E-1BE8-9C4D-5BC77BDC58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413" y="501650"/>
            <a:ext cx="8604772" cy="697563"/>
          </a:xfrm>
          <a:prstGeom prst="rect">
            <a:avLst/>
          </a:prstGeom>
        </p:spPr>
        <p:txBody>
          <a:bodyPr/>
          <a:lstStyle>
            <a:lvl1pPr algn="ctr">
              <a:defRPr lang="en-US" sz="3600" b="1" spc="-50" baseline="0" dirty="0">
                <a:solidFill>
                  <a:srgbClr val="8661C5"/>
                </a:solidFill>
                <a:latin typeface="Segoe UI Bold"/>
                <a:cs typeface="Segoe UI Bold"/>
              </a:defRPr>
            </a:lvl1pPr>
          </a:lstStyle>
          <a:p>
            <a:pPr lvl="0">
              <a:buClrTx/>
              <a:buFontTx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42AAA1F6-BD6E-2123-7C45-D154A5C61E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841" y="3687149"/>
            <a:ext cx="2743226" cy="796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rgbClr val="091F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9FC27EA-5EDA-5E09-F0CE-54F946ECB1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2900" y="3687149"/>
            <a:ext cx="2743226" cy="796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rgbClr val="091F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523612F8-A40E-D102-117C-6BB4ECF5DD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3959" y="3687149"/>
            <a:ext cx="2743226" cy="796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rgbClr val="091F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15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Screenshot, two statements_1">
  <p:cSld name="Screenshot, two statements_1">
    <p:bg>
      <p:bgPr>
        <a:solidFill>
          <a:srgbClr val="0D1117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4"/>
          <p:cNvSpPr>
            <a:spLocks noGrp="1"/>
          </p:cNvSpPr>
          <p:nvPr>
            <p:ph type="pic" idx="2"/>
          </p:nvPr>
        </p:nvSpPr>
        <p:spPr>
          <a:xfrm>
            <a:off x="2963735" y="750432"/>
            <a:ext cx="7228200" cy="37263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993" name="Google Shape;99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3734" y="448622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/>
          <p:nvPr/>
        </p:nvSpPr>
        <p:spPr>
          <a:xfrm>
            <a:off x="362484" y="5362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4"/>
          <p:cNvSpPr/>
          <p:nvPr/>
        </p:nvSpPr>
        <p:spPr>
          <a:xfrm>
            <a:off x="362484" y="2593626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4"/>
          <p:cNvSpPr txBox="1">
            <a:spLocks noGrp="1"/>
          </p:cNvSpPr>
          <p:nvPr>
            <p:ph type="subTitle" idx="1"/>
          </p:nvPr>
        </p:nvSpPr>
        <p:spPr>
          <a:xfrm>
            <a:off x="504875" y="969900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3" name="Google Shape;1013;p54"/>
          <p:cNvSpPr txBox="1">
            <a:spLocks noGrp="1"/>
          </p:cNvSpPr>
          <p:nvPr>
            <p:ph type="subTitle" idx="3"/>
          </p:nvPr>
        </p:nvSpPr>
        <p:spPr>
          <a:xfrm>
            <a:off x="504881" y="1540155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4" name="Google Shape;1014;p54"/>
          <p:cNvSpPr txBox="1">
            <a:spLocks noGrp="1"/>
          </p:cNvSpPr>
          <p:nvPr>
            <p:ph type="subTitle" idx="4"/>
          </p:nvPr>
        </p:nvSpPr>
        <p:spPr>
          <a:xfrm>
            <a:off x="519375" y="3027375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5" name="Google Shape;1015;p54"/>
          <p:cNvSpPr txBox="1">
            <a:spLocks noGrp="1"/>
          </p:cNvSpPr>
          <p:nvPr>
            <p:ph type="subTitle" idx="5"/>
          </p:nvPr>
        </p:nvSpPr>
        <p:spPr>
          <a:xfrm>
            <a:off x="519381" y="3597630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Screenshot, two statements_2">
  <p:cSld name="Screenshot, two statements_2">
    <p:bg>
      <p:bgPr>
        <a:solidFill>
          <a:srgbClr val="0D1117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5"/>
          <p:cNvSpPr/>
          <p:nvPr/>
        </p:nvSpPr>
        <p:spPr>
          <a:xfrm>
            <a:off x="6612435" y="5866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5"/>
          <p:cNvSpPr/>
          <p:nvPr/>
        </p:nvSpPr>
        <p:spPr>
          <a:xfrm>
            <a:off x="6612435" y="26440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5"/>
          <p:cNvSpPr/>
          <p:nvPr/>
        </p:nvSpPr>
        <p:spPr>
          <a:xfrm>
            <a:off x="-8428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5"/>
          <p:cNvSpPr>
            <a:spLocks noGrp="1"/>
          </p:cNvSpPr>
          <p:nvPr>
            <p:ph type="pic" idx="2"/>
          </p:nvPr>
        </p:nvSpPr>
        <p:spPr>
          <a:xfrm>
            <a:off x="-8428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28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5"/>
          <p:cNvSpPr txBox="1">
            <a:spLocks noGrp="1"/>
          </p:cNvSpPr>
          <p:nvPr>
            <p:ph type="subTitle" idx="1"/>
          </p:nvPr>
        </p:nvSpPr>
        <p:spPr>
          <a:xfrm>
            <a:off x="6762000" y="1033788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039" name="Google Shape;1039;p55"/>
          <p:cNvSpPr txBox="1">
            <a:spLocks noGrp="1"/>
          </p:cNvSpPr>
          <p:nvPr>
            <p:ph type="subTitle" idx="3"/>
          </p:nvPr>
        </p:nvSpPr>
        <p:spPr>
          <a:xfrm>
            <a:off x="6762006" y="1604042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55"/>
          <p:cNvSpPr txBox="1">
            <a:spLocks noGrp="1"/>
          </p:cNvSpPr>
          <p:nvPr>
            <p:ph type="subTitle" idx="4"/>
          </p:nvPr>
        </p:nvSpPr>
        <p:spPr>
          <a:xfrm>
            <a:off x="6776500" y="3091263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1" name="Google Shape;1041;p55"/>
          <p:cNvSpPr txBox="1">
            <a:spLocks noGrp="1"/>
          </p:cNvSpPr>
          <p:nvPr>
            <p:ph type="subTitle" idx="5"/>
          </p:nvPr>
        </p:nvSpPr>
        <p:spPr>
          <a:xfrm>
            <a:off x="6776506" y="3661517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Screenshot_one statement_with icon">
  <p:cSld name="Screenshot_one statement_1">
    <p:bg>
      <p:bgPr>
        <a:solidFill>
          <a:srgbClr val="0D1117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/>
          <p:nvPr/>
        </p:nvSpPr>
        <p:spPr>
          <a:xfrm>
            <a:off x="8177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6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6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47" name="Google Shape;104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6"/>
          <p:cNvSpPr txBox="1">
            <a:spLocks noGrp="1"/>
          </p:cNvSpPr>
          <p:nvPr>
            <p:ph type="subTitle" idx="1"/>
          </p:nvPr>
        </p:nvSpPr>
        <p:spPr>
          <a:xfrm>
            <a:off x="7334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5" name="Google Shape;1065;p56"/>
          <p:cNvSpPr txBox="1">
            <a:spLocks noGrp="1"/>
          </p:cNvSpPr>
          <p:nvPr>
            <p:ph type="subTitle" idx="3"/>
          </p:nvPr>
        </p:nvSpPr>
        <p:spPr>
          <a:xfrm>
            <a:off x="7334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Screenshot_one statement_1 1">
  <p:cSld name="Screenshot_one statement_1_1">
    <p:bg>
      <p:bgPr>
        <a:solidFill>
          <a:srgbClr val="0D1117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8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8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1094" name="Google Shape;109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8"/>
          <p:cNvSpPr txBox="1">
            <a:spLocks noGrp="1"/>
          </p:cNvSpPr>
          <p:nvPr>
            <p:ph type="subTitle" idx="1"/>
          </p:nvPr>
        </p:nvSpPr>
        <p:spPr>
          <a:xfrm>
            <a:off x="733475" y="208357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2" name="Google Shape;1112;p58"/>
          <p:cNvSpPr txBox="1">
            <a:spLocks noGrp="1"/>
          </p:cNvSpPr>
          <p:nvPr>
            <p:ph type="subTitle" idx="3"/>
          </p:nvPr>
        </p:nvSpPr>
        <p:spPr>
          <a:xfrm>
            <a:off x="733473" y="265382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Screenshot_one statement_2 1">
  <p:cSld name="Screenshot_one statement_2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9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9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pic>
        <p:nvPicPr>
          <p:cNvPr id="1117" name="Google Shape;11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59"/>
          <p:cNvSpPr txBox="1">
            <a:spLocks noGrp="1"/>
          </p:cNvSpPr>
          <p:nvPr>
            <p:ph type="subTitle" idx="1"/>
          </p:nvPr>
        </p:nvSpPr>
        <p:spPr>
          <a:xfrm>
            <a:off x="5923263" y="206252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5" name="Google Shape;1135;p59"/>
          <p:cNvSpPr txBox="1">
            <a:spLocks noGrp="1"/>
          </p:cNvSpPr>
          <p:nvPr>
            <p:ph type="subTitle" idx="3"/>
          </p:nvPr>
        </p:nvSpPr>
        <p:spPr>
          <a:xfrm>
            <a:off x="5923260" y="263277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>
  <p:cSld name="Large screenshot_1">
    <p:bg>
      <p:bgPr>
        <a:solidFill>
          <a:srgbClr val="0D1117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79143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3670945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07" r:id="rId1"/>
    <p:sldLayoutId id="2147483697" r:id="rId2"/>
    <p:sldLayoutId id="2147483908" r:id="rId3"/>
    <p:sldLayoutId id="2147483700" r:id="rId4"/>
    <p:sldLayoutId id="2147483701" r:id="rId5"/>
    <p:sldLayoutId id="2147483702" r:id="rId6"/>
    <p:sldLayoutId id="2147483704" r:id="rId7"/>
    <p:sldLayoutId id="2147483705" r:id="rId8"/>
    <p:sldLayoutId id="2147483706" r:id="rId9"/>
    <p:sldLayoutId id="2147483909" r:id="rId10"/>
    <p:sldLayoutId id="2147483910" r:id="rId11"/>
    <p:sldLayoutId id="2147483735" r:id="rId12"/>
    <p:sldLayoutId id="2147483736" r:id="rId13"/>
    <p:sldLayoutId id="2147483965" r:id="rId14"/>
    <p:sldLayoutId id="214748390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0883-E2AD-4B78-6473-E5A257CAA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78F5-3D3B-0D30-EAFC-44883598F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42933-D1C3-AFE4-5979-F4B3F4705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8BFD6C-FE65-3A4B-F783-222B6D4277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FEB4A7-B06A-0E46-73E6-73F9F96FD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B1962F-DA15-096A-CA7A-BDC33B09A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2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3">
            <a:extLst>
              <a:ext uri="{FF2B5EF4-FFF2-40B4-BE49-F238E27FC236}">
                <a16:creationId xmlns:a16="http://schemas.microsoft.com/office/drawing/2014/main" id="{F37B6552-CBB5-7104-9F51-C606258A21D9}"/>
              </a:ext>
            </a:extLst>
          </p:cNvPr>
          <p:cNvSpPr txBox="1">
            <a:spLocks/>
          </p:cNvSpPr>
          <p:nvPr/>
        </p:nvSpPr>
        <p:spPr>
          <a:xfrm>
            <a:off x="4305299" y="993511"/>
            <a:ext cx="4255995" cy="25818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Enable Codespaces service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Fork the repo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Launch the </a:t>
            </a:r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Codespaces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Install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Run Local Dev Server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Hands on using Contoso to deploy:</a:t>
            </a:r>
          </a:p>
          <a:p>
            <a:pPr lvl="4"/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------&gt; ASWA</a:t>
            </a:r>
          </a:p>
          <a:p>
            <a:pPr lvl="4"/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------&gt; Azure Functions</a:t>
            </a:r>
          </a:p>
          <a:p>
            <a:pPr lvl="4"/>
            <a:r>
              <a:rPr lang="pt-BR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------&gt; Azure Cosmos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rgbClr val="0A0C1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A0C1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" name="Google Shape;914;p51">
            <a:extLst>
              <a:ext uri="{FF2B5EF4-FFF2-40B4-BE49-F238E27FC236}">
                <a16:creationId xmlns:a16="http://schemas.microsoft.com/office/drawing/2014/main" id="{28480124-5CA2-7CC7-6CB9-D14A59B42A74}"/>
              </a:ext>
            </a:extLst>
          </p:cNvPr>
          <p:cNvGrpSpPr/>
          <p:nvPr/>
        </p:nvGrpSpPr>
        <p:grpSpPr>
          <a:xfrm>
            <a:off x="791389" y="905452"/>
            <a:ext cx="2579242" cy="2568339"/>
            <a:chOff x="22170399" y="777240"/>
            <a:chExt cx="6877978" cy="6848903"/>
          </a:xfrm>
        </p:grpSpPr>
        <p:grpSp>
          <p:nvGrpSpPr>
            <p:cNvPr id="4" name="Google Shape;915;p51">
              <a:extLst>
                <a:ext uri="{FF2B5EF4-FFF2-40B4-BE49-F238E27FC236}">
                  <a16:creationId xmlns:a16="http://schemas.microsoft.com/office/drawing/2014/main" id="{FE941507-3662-FE08-40E9-245CD066D8CC}"/>
                </a:ext>
              </a:extLst>
            </p:cNvPr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" name="Google Shape;916;p51">
                <a:extLst>
                  <a:ext uri="{FF2B5EF4-FFF2-40B4-BE49-F238E27FC236}">
                    <a16:creationId xmlns:a16="http://schemas.microsoft.com/office/drawing/2014/main" id="{AB6EC602-68F2-F0F8-2C7C-E4AD44381B23}"/>
                  </a:ext>
                </a:extLst>
              </p:cNvPr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" name="Google Shape;917;p51">
                <a:extLst>
                  <a:ext uri="{FF2B5EF4-FFF2-40B4-BE49-F238E27FC236}">
                    <a16:creationId xmlns:a16="http://schemas.microsoft.com/office/drawing/2014/main" id="{F1F53E25-7E20-D788-F907-F8763C9A6785}"/>
                  </a:ext>
                </a:extLst>
              </p:cNvPr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 dirty="0"/>
              </a:p>
            </p:txBody>
          </p:sp>
          <p:sp>
            <p:nvSpPr>
              <p:cNvPr id="9" name="Google Shape;918;p51">
                <a:extLst>
                  <a:ext uri="{FF2B5EF4-FFF2-40B4-BE49-F238E27FC236}">
                    <a16:creationId xmlns:a16="http://schemas.microsoft.com/office/drawing/2014/main" id="{E8CE76B7-1A17-834D-478C-A351A8442EA1}"/>
                  </a:ext>
                </a:extLst>
              </p:cNvPr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" name="Google Shape;919;p51">
                <a:extLst>
                  <a:ext uri="{FF2B5EF4-FFF2-40B4-BE49-F238E27FC236}">
                    <a16:creationId xmlns:a16="http://schemas.microsoft.com/office/drawing/2014/main" id="{A7E3D2AF-085D-F1FB-ECF6-417412063DA9}"/>
                  </a:ext>
                </a:extLst>
              </p:cNvPr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" name="Google Shape;920;p51">
                <a:extLst>
                  <a:ext uri="{FF2B5EF4-FFF2-40B4-BE49-F238E27FC236}">
                    <a16:creationId xmlns:a16="http://schemas.microsoft.com/office/drawing/2014/main" id="{287976AA-AAB8-3879-4483-E59C44E4DDF7}"/>
                  </a:ext>
                </a:extLst>
              </p:cNvPr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" name="Google Shape;921;p51">
                <a:extLst>
                  <a:ext uri="{FF2B5EF4-FFF2-40B4-BE49-F238E27FC236}">
                    <a16:creationId xmlns:a16="http://schemas.microsoft.com/office/drawing/2014/main" id="{91C83574-0BB2-9C1E-D856-095321C3C397}"/>
                  </a:ext>
                </a:extLst>
              </p:cNvPr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" name="Google Shape;922;p51">
                <a:extLst>
                  <a:ext uri="{FF2B5EF4-FFF2-40B4-BE49-F238E27FC236}">
                    <a16:creationId xmlns:a16="http://schemas.microsoft.com/office/drawing/2014/main" id="{8CC7CFA2-CEF7-8B4B-4380-197B466BC6C1}"/>
                  </a:ext>
                </a:extLst>
              </p:cNvPr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 dirty="0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 dirty="0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 dirty="0"/>
              </a:p>
            </p:txBody>
          </p:sp>
          <p:sp>
            <p:nvSpPr>
              <p:cNvPr id="14" name="Google Shape;923;p51">
                <a:extLst>
                  <a:ext uri="{FF2B5EF4-FFF2-40B4-BE49-F238E27FC236}">
                    <a16:creationId xmlns:a16="http://schemas.microsoft.com/office/drawing/2014/main" id="{6C8F0C5D-8B08-58A2-F84B-F29FAAB06B8E}"/>
                  </a:ext>
                </a:extLst>
              </p:cNvPr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" name="Google Shape;924;p51">
                <a:extLst>
                  <a:ext uri="{FF2B5EF4-FFF2-40B4-BE49-F238E27FC236}">
                    <a16:creationId xmlns:a16="http://schemas.microsoft.com/office/drawing/2014/main" id="{31A5D5DF-F954-2C98-0A87-4873FE1A714A}"/>
                  </a:ext>
                </a:extLst>
              </p:cNvPr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6" name="Google Shape;925;p51">
                <a:extLst>
                  <a:ext uri="{FF2B5EF4-FFF2-40B4-BE49-F238E27FC236}">
                    <a16:creationId xmlns:a16="http://schemas.microsoft.com/office/drawing/2014/main" id="{1BE6C184-5CC6-3991-D7EF-403EA58B165D}"/>
                  </a:ext>
                </a:extLst>
              </p:cNvPr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" name="Google Shape;926;p51">
                <a:extLst>
                  <a:ext uri="{FF2B5EF4-FFF2-40B4-BE49-F238E27FC236}">
                    <a16:creationId xmlns:a16="http://schemas.microsoft.com/office/drawing/2014/main" id="{FF7CA96E-E567-CD6B-FE25-670C353F8EF0}"/>
                  </a:ext>
                </a:extLst>
              </p:cNvPr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8" name="Google Shape;927;p51">
                <a:extLst>
                  <a:ext uri="{FF2B5EF4-FFF2-40B4-BE49-F238E27FC236}">
                    <a16:creationId xmlns:a16="http://schemas.microsoft.com/office/drawing/2014/main" id="{58B24C23-0F58-645A-F1C6-14C77E06CB60}"/>
                  </a:ext>
                </a:extLst>
              </p:cNvPr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5" name="Google Shape;928;p51">
              <a:extLst>
                <a:ext uri="{FF2B5EF4-FFF2-40B4-BE49-F238E27FC236}">
                  <a16:creationId xmlns:a16="http://schemas.microsoft.com/office/drawing/2014/main" id="{4177616D-DA9A-0D67-3E0A-98669BF399FA}"/>
                </a:ext>
              </a:extLst>
            </p:cNvPr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" name="Google Shape;929;p51">
              <a:extLst>
                <a:ext uri="{FF2B5EF4-FFF2-40B4-BE49-F238E27FC236}">
                  <a16:creationId xmlns:a16="http://schemas.microsoft.com/office/drawing/2014/main" id="{0A27CD26-2D4B-B1B6-CAE1-262AAB32CD1D}"/>
                </a:ext>
              </a:extLst>
            </p:cNvPr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  <p:extLst>
      <p:ext uri="{BB962C8B-B14F-4D97-AF65-F5344CB8AC3E}">
        <p14:creationId xmlns:p14="http://schemas.microsoft.com/office/powerpoint/2010/main" val="86465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C9B1955-9CED-7A4B-2022-7F67B8E6677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7A0F7-0E35-D311-BC22-2F08CB3BA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3973" y="742013"/>
            <a:ext cx="3470223" cy="987417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exactly are composable frontends?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F32063-3B8A-DF04-8F1C-F321576C1D5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48925" y="2041350"/>
            <a:ext cx="3395271" cy="2305798"/>
          </a:xfrm>
        </p:spPr>
        <p:txBody>
          <a:bodyPr/>
          <a:lstStyle/>
          <a:p>
            <a:r>
              <a:rPr lang="en-US" sz="1600" dirty="0">
                <a:solidFill>
                  <a:srgbClr val="8B949E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9" name="Google Shape;5256;p259">
            <a:extLst>
              <a:ext uri="{FF2B5EF4-FFF2-40B4-BE49-F238E27FC236}">
                <a16:creationId xmlns:a16="http://schemas.microsoft.com/office/drawing/2014/main" id="{4A748F8F-9FD4-8DF4-B96D-9F4B83BF7285}"/>
              </a:ext>
            </a:extLst>
          </p:cNvPr>
          <p:cNvSpPr/>
          <p:nvPr/>
        </p:nvSpPr>
        <p:spPr>
          <a:xfrm rot="10800000">
            <a:off x="5506786" y="1774015"/>
            <a:ext cx="1371600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57E3E-171F-E346-5CDE-0311A55A644E}"/>
              </a:ext>
            </a:extLst>
          </p:cNvPr>
          <p:cNvSpPr txBox="1"/>
          <p:nvPr/>
        </p:nvSpPr>
        <p:spPr>
          <a:xfrm rot="20452459">
            <a:off x="7937061" y="241625"/>
            <a:ext cx="6932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42816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id="{D986D68F-E4E5-8F96-8552-2E926EA79C5D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788" y="825500"/>
            <a:ext cx="7462837" cy="4429125"/>
          </a:xfrm>
        </p:spPr>
      </p:pic>
    </p:spTree>
    <p:extLst>
      <p:ext uri="{BB962C8B-B14F-4D97-AF65-F5344CB8AC3E}">
        <p14:creationId xmlns:p14="http://schemas.microsoft.com/office/powerpoint/2010/main" val="38998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694D29C-9877-1FE2-8B85-01D06E45152D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A63E6-0569-53BA-C59C-CE7A317E725A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4C712F-C760-FB9E-49A9-2AEFADB27067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4E43F-5754-9238-C142-A8B0EF31FA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413" y="256296"/>
            <a:ext cx="8604772" cy="697563"/>
          </a:xfrm>
        </p:spPr>
        <p:txBody>
          <a:bodyPr/>
          <a:lstStyle/>
          <a:p>
            <a:r>
              <a:rPr lang="en-US" dirty="0"/>
              <a:t>Contoso Real Estate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A32D03-8AF1-2E5D-AE24-7F5004F23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A0C10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B1F9EF-02C9-7C62-EB26-333E121BE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A0C10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CDA6DD-7F6C-8492-DE98-8E48A52E5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A0C10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0F693560-BBB3-0CFE-78A8-62E467BA9792}"/>
              </a:ext>
            </a:extLst>
          </p:cNvPr>
          <p:cNvSpPr txBox="1">
            <a:spLocks/>
          </p:cNvSpPr>
          <p:nvPr/>
        </p:nvSpPr>
        <p:spPr>
          <a:xfrm>
            <a:off x="251841" y="878908"/>
            <a:ext cx="8605344" cy="3564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Explore our Real-World e2e Sample</a:t>
            </a:r>
          </a:p>
        </p:txBody>
      </p:sp>
    </p:spTree>
    <p:extLst>
      <p:ext uri="{BB962C8B-B14F-4D97-AF65-F5344CB8AC3E}">
        <p14:creationId xmlns:p14="http://schemas.microsoft.com/office/powerpoint/2010/main" val="408841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architecture diagram">
            <a:extLst>
              <a:ext uri="{FF2B5EF4-FFF2-40B4-BE49-F238E27FC236}">
                <a16:creationId xmlns:a16="http://schemas.microsoft.com/office/drawing/2014/main" id="{04421FA1-2A57-A42D-8378-21399BFD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1336" r="901" b="1535"/>
          <a:stretch/>
        </p:blipFill>
        <p:spPr bwMode="auto">
          <a:xfrm>
            <a:off x="74951" y="282002"/>
            <a:ext cx="8994098" cy="457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9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3">
            <a:extLst>
              <a:ext uri="{FF2B5EF4-FFF2-40B4-BE49-F238E27FC236}">
                <a16:creationId xmlns:a16="http://schemas.microsoft.com/office/drawing/2014/main" id="{D173BE4C-CB9D-52EA-9144-581791DE617E}"/>
              </a:ext>
            </a:extLst>
          </p:cNvPr>
          <p:cNvSpPr txBox="1">
            <a:spLocks/>
          </p:cNvSpPr>
          <p:nvPr/>
        </p:nvSpPr>
        <p:spPr>
          <a:xfrm>
            <a:off x="251841" y="878908"/>
            <a:ext cx="8605344" cy="3564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A0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 project and what you will find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19683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762A96-B631-ABD3-A862-6A0AFC516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Scenario 1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D4D8D-2D6F-40EF-FF50-9CC8EAF7361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B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Scenario 2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B5F51D-C1C8-4B28-01DD-EED1350A172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Scenario 3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9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32FF14F-3982-4607-EC1E-386F9656476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77ADCA-90EF-5595-4A9B-8E9DF84D5382}"/>
              </a:ext>
            </a:extLst>
          </p:cNvPr>
          <p:cNvSpPr txBox="1">
            <a:spLocks/>
          </p:cNvSpPr>
          <p:nvPr/>
        </p:nvSpPr>
        <p:spPr>
          <a:xfrm>
            <a:off x="497173" y="928625"/>
            <a:ext cx="3470223" cy="98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Scenario name and references</a:t>
            </a:r>
          </a:p>
        </p:txBody>
      </p:sp>
      <p:sp>
        <p:nvSpPr>
          <p:cNvPr id="6" name="Google Shape;5256;p259">
            <a:extLst>
              <a:ext uri="{FF2B5EF4-FFF2-40B4-BE49-F238E27FC236}">
                <a16:creationId xmlns:a16="http://schemas.microsoft.com/office/drawing/2014/main" id="{934EE016-A216-567F-F498-0C3747616409}"/>
              </a:ext>
            </a:extLst>
          </p:cNvPr>
          <p:cNvSpPr/>
          <p:nvPr/>
        </p:nvSpPr>
        <p:spPr>
          <a:xfrm rot="10800000">
            <a:off x="629986" y="1960627"/>
            <a:ext cx="1371600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32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10"/>
        </a:solidFill>
        <a:effectLst/>
      </p:bgPr>
    </p:bg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CB372-5412-7235-F331-22FCFCE28FF1}"/>
              </a:ext>
            </a:extLst>
          </p:cNvPr>
          <p:cNvGrpSpPr/>
          <p:nvPr/>
        </p:nvGrpSpPr>
        <p:grpSpPr>
          <a:xfrm>
            <a:off x="5286616" y="839002"/>
            <a:ext cx="2330972" cy="1732748"/>
            <a:chOff x="3222589" y="1025526"/>
            <a:chExt cx="2330972" cy="1732748"/>
          </a:xfrm>
        </p:grpSpPr>
        <p:pic>
          <p:nvPicPr>
            <p:cNvPr id="4" name="Picture 3" descr="GitHub Copilot logo">
              <a:extLst>
                <a:ext uri="{FF2B5EF4-FFF2-40B4-BE49-F238E27FC236}">
                  <a16:creationId xmlns:a16="http://schemas.microsoft.com/office/drawing/2014/main" id="{847D56E5-70C7-731A-68DE-F627CE5E2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l="16009"/>
            <a:stretch/>
          </p:blipFill>
          <p:spPr>
            <a:xfrm>
              <a:off x="3222589" y="2373266"/>
              <a:ext cx="2330972" cy="385008"/>
            </a:xfrm>
            <a:prstGeom prst="rect">
              <a:avLst/>
            </a:prstGeom>
          </p:spPr>
        </p:pic>
        <p:pic>
          <p:nvPicPr>
            <p:cNvPr id="1028" name="Picture 4" descr="Everything you need to know about Github Copilot | by Vibhor Gautam |  Analytics Vidhya | Medium">
              <a:extLst>
                <a:ext uri="{FF2B5EF4-FFF2-40B4-BE49-F238E27FC236}">
                  <a16:creationId xmlns:a16="http://schemas.microsoft.com/office/drawing/2014/main" id="{F9C9C59F-4815-9EA3-2F96-1CFBECADEC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4" b="10533"/>
            <a:stretch/>
          </p:blipFill>
          <p:spPr bwMode="auto">
            <a:xfrm>
              <a:off x="3719762" y="1025526"/>
              <a:ext cx="1336627" cy="111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046A-5A15-B93A-1F69-8D33AB5649E6}"/>
              </a:ext>
            </a:extLst>
          </p:cNvPr>
          <p:cNvGrpSpPr/>
          <p:nvPr/>
        </p:nvGrpSpPr>
        <p:grpSpPr>
          <a:xfrm>
            <a:off x="1502190" y="810122"/>
            <a:ext cx="2271675" cy="1790509"/>
            <a:chOff x="813148" y="967765"/>
            <a:chExt cx="2271675" cy="1790509"/>
          </a:xfrm>
        </p:grpSpPr>
        <p:pic>
          <p:nvPicPr>
            <p:cNvPr id="1026" name="Picture 2" descr="Primer: Codespaces - GitHub Education">
              <a:extLst>
                <a:ext uri="{FF2B5EF4-FFF2-40B4-BE49-F238E27FC236}">
                  <a16:creationId xmlns:a16="http://schemas.microsoft.com/office/drawing/2014/main" id="{7250EE11-8E63-1124-0A7C-82C96C36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634" y="967765"/>
              <a:ext cx="1228704" cy="1233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78F1FB88-AF45-76D9-71CC-9CEBD14B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31" t="28883" r="10069" b="25288"/>
            <a:stretch/>
          </p:blipFill>
          <p:spPr>
            <a:xfrm>
              <a:off x="813148" y="2385226"/>
              <a:ext cx="2271675" cy="373048"/>
            </a:xfrm>
            <a:prstGeom prst="rect">
              <a:avLst/>
            </a:prstGeom>
          </p:spPr>
        </p:pic>
      </p:grpSp>
      <p:sp>
        <p:nvSpPr>
          <p:cNvPr id="17" name="Google Shape;5260;p259">
            <a:extLst>
              <a:ext uri="{FF2B5EF4-FFF2-40B4-BE49-F238E27FC236}">
                <a16:creationId xmlns:a16="http://schemas.microsoft.com/office/drawing/2014/main" id="{E196B70B-5233-FDD3-7DA2-F9687A2CA2C8}"/>
              </a:ext>
            </a:extLst>
          </p:cNvPr>
          <p:cNvSpPr/>
          <p:nvPr/>
        </p:nvSpPr>
        <p:spPr>
          <a:xfrm>
            <a:off x="673689" y="3026926"/>
            <a:ext cx="7772400" cy="914400"/>
          </a:xfrm>
          <a:prstGeom prst="roundRect">
            <a:avLst>
              <a:gd name="adj" fmla="val 9524"/>
            </a:avLst>
          </a:prstGeom>
          <a:solidFill>
            <a:srgbClr val="0A0C10"/>
          </a:solidFill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Tx/>
            </a:pPr>
            <a:r>
              <a:rPr lang="en-US" sz="2800" dirty="0">
                <a:solidFill>
                  <a:schemeClr val="bg1"/>
                </a:solidFill>
                <a:latin typeface="Segoe UI Semibold"/>
              </a:rPr>
              <a:t>Everything you need to start your project</a:t>
            </a:r>
            <a:endParaRPr kumimoji="0" lang="en-US" sz="2800" b="0" i="0" u="none" strike="noStrike" kern="1200" cap="none" spc="-38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8" name="Google Shape;5269;p259">
            <a:extLst>
              <a:ext uri="{FF2B5EF4-FFF2-40B4-BE49-F238E27FC236}">
                <a16:creationId xmlns:a16="http://schemas.microsoft.com/office/drawing/2014/main" id="{F344E3B2-61B2-2F04-2042-5C1345C639AF}"/>
              </a:ext>
            </a:extLst>
          </p:cNvPr>
          <p:cNvSpPr/>
          <p:nvPr/>
        </p:nvSpPr>
        <p:spPr>
          <a:xfrm>
            <a:off x="2273889" y="3932176"/>
            <a:ext cx="4572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5000">
                <a:schemeClr val="accent6"/>
              </a:gs>
              <a:gs pos="37000">
                <a:schemeClr val="accent2"/>
              </a:gs>
              <a:gs pos="58999">
                <a:schemeClr val="accent5"/>
              </a:gs>
              <a:gs pos="8100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35C913-1634-5284-EC40-32ACF3B3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59889" y="940514"/>
            <a:ext cx="0" cy="1529724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4588F2-DD19-258E-A2F8-0093D437236F}"/>
              </a:ext>
            </a:extLst>
          </p:cNvPr>
          <p:cNvSpPr txBox="1"/>
          <p:nvPr/>
        </p:nvSpPr>
        <p:spPr>
          <a:xfrm>
            <a:off x="1402223" y="42468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 GitHub Copilot free for Students: https://aka.ms/Copilot4Students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24BCA0-7E5A-B8D2-C6F6-5D6963277926}"/>
              </a:ext>
            </a:extLst>
          </p:cNvPr>
          <p:cNvGrpSpPr/>
          <p:nvPr/>
        </p:nvGrpSpPr>
        <p:grpSpPr>
          <a:xfrm>
            <a:off x="734388" y="4250997"/>
            <a:ext cx="494034" cy="494034"/>
            <a:chOff x="752555" y="4149485"/>
            <a:chExt cx="494034" cy="494034"/>
          </a:xfrm>
        </p:grpSpPr>
        <p:pic>
          <p:nvPicPr>
            <p:cNvPr id="7" name="Google Shape;2925;p131">
              <a:extLst>
                <a:ext uri="{FF2B5EF4-FFF2-40B4-BE49-F238E27FC236}">
                  <a16:creationId xmlns:a16="http://schemas.microsoft.com/office/drawing/2014/main" id="{954C1192-D880-1486-2C00-6B38EFFDCED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7633" y="4242273"/>
              <a:ext cx="303878" cy="30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734;p151">
              <a:extLst>
                <a:ext uri="{FF2B5EF4-FFF2-40B4-BE49-F238E27FC236}">
                  <a16:creationId xmlns:a16="http://schemas.microsoft.com/office/drawing/2014/main" id="{E00F7A44-DE2F-8A18-A7C2-AE56CF80B9AB}"/>
                </a:ext>
              </a:extLst>
            </p:cNvPr>
            <p:cNvSpPr/>
            <p:nvPr/>
          </p:nvSpPr>
          <p:spPr>
            <a:xfrm>
              <a:off x="752555" y="4149485"/>
              <a:ext cx="494034" cy="494034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itHub PMM Presentation Template">
  <a:themeElements>
    <a:clrScheme name="GitHub Color Palette ">
      <a:dk1>
        <a:srgbClr val="FFFFFF"/>
      </a:dk1>
      <a:lt1>
        <a:srgbClr val="FFFFFF"/>
      </a:lt1>
      <a:dk2>
        <a:srgbClr val="8B939E"/>
      </a:dk2>
      <a:lt2>
        <a:srgbClr val="FFFFFF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A29687A2E3624C856CB9CF3DFBA82B" ma:contentTypeVersion="7" ma:contentTypeDescription="Create a new document." ma:contentTypeScope="" ma:versionID="6bfd9a2b3ea298874b70234c94bb2ec2">
  <xsd:schema xmlns:xsd="http://www.w3.org/2001/XMLSchema" xmlns:xs="http://www.w3.org/2001/XMLSchema" xmlns:p="http://schemas.microsoft.com/office/2006/metadata/properties" xmlns:ns2="230e9df3-be65-4c73-a93b-d1236ebd677e" xmlns:ns3="52a3fff5-5977-4576-a21d-ca2eadc9e254" targetNamespace="http://schemas.microsoft.com/office/2006/metadata/properties" ma:root="true" ma:fieldsID="06aaf62f4340875dd98cb112b7ad035a" ns2:_="" ns3:_="">
    <xsd:import namespace="230e9df3-be65-4c73-a93b-d1236ebd677e"/>
    <xsd:import namespace="52a3fff5-5977-4576-a21d-ca2eadc9e25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fidentiality"/>
                <xsd:element ref="ns3:MediaServiceMetadata" minOccurs="0"/>
                <xsd:element ref="ns3:MediaServiceFastMetadata" minOccurs="0"/>
                <xsd:element ref="ns3:DescUse" minOccurs="0"/>
                <xsd:element ref="ns3:MediaServiceAutoKeyPoints" minOccurs="0"/>
                <xsd:element ref="ns3:MediaServiceKeyPoints" minOccurs="0"/>
                <xsd:element ref="ns3:CustomerScenari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3fff5-5977-4576-a21d-ca2eadc9e254" elementFormDefault="qualified">
    <xsd:import namespace="http://schemas.microsoft.com/office/2006/documentManagement/types"/>
    <xsd:import namespace="http://schemas.microsoft.com/office/infopath/2007/PartnerControls"/>
    <xsd:element name="Confidentiality" ma:index="11" ma:displayName="Confidentiality" ma:format="Dropdown" ma:internalName="Confidentiality">
      <xsd:simpleType>
        <xsd:restriction base="dms:Choice">
          <xsd:enumeration value="Internal Only"/>
          <xsd:enumeration value="Customer Ready"/>
          <xsd:enumeration value="N/A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DescUse" ma:index="14" nillable="true" ma:displayName="Asset Desc" ma:format="Dropdown" ma:internalName="DescUse">
      <xsd:simpleType>
        <xsd:restriction base="dms:Text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CustomerScenario" ma:index="17" nillable="true" ma:displayName="Customer Scenario" ma:format="Dropdown" ma:internalName="CustomerScenario">
      <xsd:simpleType>
        <xsd:restriction base="dms:Choice">
          <xsd:enumeration value="Accelerate Software Delivery"/>
          <xsd:enumeration value="Drive Developer Engagement"/>
          <xsd:enumeration value="Both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fidentiality xmlns="52a3fff5-5977-4576-a21d-ca2eadc9e254">Customer Ready</Confidentiality>
    <_dlc_DocId xmlns="230e9df3-be65-4c73-a93b-d1236ebd677e">X3SREQVRDEPR-1109053146-18</_dlc_DocId>
    <DescUse xmlns="52a3fff5-5977-4576-a21d-ca2eadc9e254">Pitch deck for GitHub Enterprise in PPT format.</DescUse>
    <_dlc_DocIdUrl xmlns="230e9df3-be65-4c73-a93b-d1236ebd677e">
      <Url>https://microsoft.sharepoint.com/teams/GithubSales/_layouts/15/DocIdRedir.aspx?ID=X3SREQVRDEPR-1109053146-18</Url>
      <Description>X3SREQVRDEPR-1109053146-18</Description>
    </_dlc_DocIdUrl>
    <CustomerScenario xmlns="52a3fff5-5977-4576-a21d-ca2eadc9e254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96B99E-C325-4C22-AA47-769D50D76617}">
  <ds:schemaRefs>
    <ds:schemaRef ds:uri="230e9df3-be65-4c73-a93b-d1236ebd677e"/>
    <ds:schemaRef ds:uri="52a3fff5-5977-4576-a21d-ca2eadc9e2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6AD378-A1F9-4A83-9AF4-3234155472CB}">
  <ds:schemaRefs>
    <ds:schemaRef ds:uri="230e9df3-be65-4c73-a93b-d1236ebd677e"/>
    <ds:schemaRef ds:uri="52a3fff5-5977-4576-a21d-ca2eadc9e2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56918D-9FD0-4F2A-A38A-76D9718B4F87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32F3B16-F605-4A63-9916-E0196BDCCEA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437</Words>
  <Application>Microsoft Office PowerPoint</Application>
  <PresentationFormat>On-screen Show (16:9)</PresentationFormat>
  <Paragraphs>88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Segoe UI Bold</vt:lpstr>
      <vt:lpstr>Wingdings</vt:lpstr>
      <vt:lpstr>Segoe UI Semibold</vt:lpstr>
      <vt:lpstr>Arial</vt:lpstr>
      <vt:lpstr>Roboto Mono</vt:lpstr>
      <vt:lpstr>Segoe UI</vt:lpstr>
      <vt:lpstr>GitHub PMM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GHE Pitch Deck</dc:title>
  <cp:lastModifiedBy>Cynthia Zanoni</cp:lastModifiedBy>
  <cp:revision>55</cp:revision>
  <dcterms:modified xsi:type="dcterms:W3CDTF">2023-07-14T17:06:06Z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0x010100DDA29687A2E3624C856CB9CF3DFBA82B</vt:lpwstr>
  </property>
  <property fmtid="{D5CDD505-2E9C-101B-9397-08002B2CF9AE}" pid="3" name="_dlc_DocIdItemGuid">
    <vt:lpwstr>93265e57-6bce-4174-abc5-b75b6abcb1a7</vt:lpwstr>
  </property>
</Properties>
</file>